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11F"/>
          </a:solidFill>
          <a:ln w="12700">
            <a:solidFill>
              <a:srgbClr val="07111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49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635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3210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0068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6926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78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1064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0" y="91440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192024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583680" y="292608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583680" y="393192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583680" y="493776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732520" y="457200"/>
            <a:ext cx="3246120" cy="324612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58C7F3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326880" y="3566160"/>
            <a:ext cx="2194560" cy="219456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2B87FF">
                <a:alpha val="22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94360" y="530352"/>
            <a:ext cx="2103120" cy="320040"/>
          </a:xfrm>
          <a:prstGeom prst="roundRect">
            <a:avLst>
              <a:gd name="adj" fmla="val 22857"/>
            </a:avLst>
          </a:prstGeom>
          <a:solidFill>
            <a:srgbClr val="0E2842">
              <a:alpha val="97000"/>
            </a:srgbClr>
          </a:solidFill>
          <a:ln w="7620">
            <a:solidFill>
              <a:srgbClr val="58C7F3">
                <a:alpha val="5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04088" y="612648"/>
            <a:ext cx="188366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A6F0FF"/>
                </a:solidFill>
              </a:rPr>
              <a:t>Pitch deck • Svensk startup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585216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700" b="1" dirty="0">
                <a:solidFill>
                  <a:srgbClr val="F5F8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Arctic Signal</a:t>
            </a:r>
            <a:endParaRPr lang="en-US" sz="4700" dirty="0"/>
          </a:p>
        </p:txBody>
      </p:sp>
      <p:sp>
        <p:nvSpPr>
          <p:cNvPr id="20" name="Text 18"/>
          <p:cNvSpPr/>
          <p:nvPr/>
        </p:nvSpPr>
        <p:spPr>
          <a:xfrm>
            <a:off x="621792" y="1984248"/>
            <a:ext cx="5852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dirty="0">
                <a:solidFill>
                  <a:srgbClr val="A6F0FF"/>
                </a:solidFill>
              </a:rPr>
              <a:t>Säker operativ AI för samhällskritiska organisationer.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630936" y="2670048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AAB7C7"/>
                </a:solidFill>
              </a:rPr>
              <a:t>Från utspridd data till tydliga beslut i realtid.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492240" y="1051560"/>
            <a:ext cx="4937760" cy="4251960"/>
          </a:xfrm>
          <a:prstGeom prst="roundRect">
            <a:avLst>
              <a:gd name="adj" fmla="val 2581"/>
            </a:avLst>
          </a:prstGeom>
          <a:solidFill>
            <a:srgbClr val="0B1728"/>
          </a:solidFill>
          <a:ln w="15240">
            <a:solidFill>
              <a:srgbClr val="58C7F3">
                <a:alpha val="65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12280" y="13258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8FC"/>
                </a:solidFill>
              </a:rPr>
              <a:t>Operativ lägesbild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812280" y="1828800"/>
            <a:ext cx="1234440" cy="868680"/>
          </a:xfrm>
          <a:prstGeom prst="roundRect">
            <a:avLst>
              <a:gd name="adj" fmla="val 8421"/>
            </a:avLst>
          </a:prstGeom>
          <a:solidFill>
            <a:srgbClr val="0F2136"/>
          </a:solidFill>
          <a:ln w="8890">
            <a:solidFill>
              <a:srgbClr val="284866">
                <a:alpha val="75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949440" y="1938528"/>
            <a:ext cx="960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A6F0FF"/>
                </a:solidFill>
              </a:rPr>
              <a:t>12</a:t>
            </a:r>
            <a:endParaRPr lang="en-US" sz="2000" dirty="0"/>
          </a:p>
        </p:txBody>
      </p:sp>
      <p:sp>
        <p:nvSpPr>
          <p:cNvPr id="26" name="Text 24"/>
          <p:cNvSpPr/>
          <p:nvPr/>
        </p:nvSpPr>
        <p:spPr>
          <a:xfrm>
            <a:off x="6949440" y="2331720"/>
            <a:ext cx="960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dirty="0">
                <a:solidFill>
                  <a:srgbClr val="AAB7C7"/>
                </a:solidFill>
              </a:rPr>
              <a:t>kritiska signaler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8183880" y="1828800"/>
            <a:ext cx="1234440" cy="868680"/>
          </a:xfrm>
          <a:prstGeom prst="roundRect">
            <a:avLst>
              <a:gd name="adj" fmla="val 8421"/>
            </a:avLst>
          </a:prstGeom>
          <a:solidFill>
            <a:srgbClr val="0F2136"/>
          </a:solidFill>
          <a:ln w="8890">
            <a:solidFill>
              <a:srgbClr val="284866">
                <a:alpha val="75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321040" y="1938528"/>
            <a:ext cx="960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A6F0FF"/>
                </a:solidFill>
              </a:rPr>
              <a:t>4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8321040" y="2331720"/>
            <a:ext cx="960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dirty="0">
                <a:solidFill>
                  <a:srgbClr val="AAB7C7"/>
                </a:solidFill>
              </a:rPr>
              <a:t>riskzoner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9555480" y="1828800"/>
            <a:ext cx="1234440" cy="868680"/>
          </a:xfrm>
          <a:prstGeom prst="roundRect">
            <a:avLst>
              <a:gd name="adj" fmla="val 8421"/>
            </a:avLst>
          </a:prstGeom>
          <a:solidFill>
            <a:srgbClr val="0F2136"/>
          </a:solidFill>
          <a:ln w="8890">
            <a:solidFill>
              <a:srgbClr val="284866">
                <a:alpha val="7500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692640" y="1938528"/>
            <a:ext cx="960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A6F0FF"/>
                </a:solidFill>
              </a:rPr>
              <a:t>92%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9692640" y="2331720"/>
            <a:ext cx="960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dirty="0">
                <a:solidFill>
                  <a:srgbClr val="AAB7C7"/>
                </a:solidFill>
              </a:rPr>
              <a:t>datatäckning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7132320" y="3429000"/>
            <a:ext cx="3474720" cy="-1005840"/>
          </a:xfrm>
          <a:prstGeom prst="line">
            <a:avLst/>
          </a:prstGeom>
          <a:noFill/>
          <a:ln w="17780">
            <a:solidFill>
              <a:srgbClr val="58C7F3">
                <a:alpha val="60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34" name="Shape 32"/>
          <p:cNvSpPr/>
          <p:nvPr/>
        </p:nvSpPr>
        <p:spPr>
          <a:xfrm>
            <a:off x="6949440" y="3703320"/>
            <a:ext cx="1234440" cy="566928"/>
          </a:xfrm>
          <a:prstGeom prst="roundRect">
            <a:avLst>
              <a:gd name="adj" fmla="val 22581"/>
            </a:avLst>
          </a:prstGeom>
          <a:solidFill>
            <a:srgbClr val="0F2B46"/>
          </a:solidFill>
          <a:ln w="13970">
            <a:solidFill>
              <a:srgbClr val="6EE7B7">
                <a:alpha val="95000"/>
              </a:srgbClr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013448" y="3867912"/>
            <a:ext cx="11064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F8FC"/>
                </a:solidFill>
              </a:rPr>
              <a:t>Kommun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8458200" y="3337560"/>
            <a:ext cx="1143000" cy="566928"/>
          </a:xfrm>
          <a:prstGeom prst="roundRect">
            <a:avLst>
              <a:gd name="adj" fmla="val 22581"/>
            </a:avLst>
          </a:prstGeom>
          <a:solidFill>
            <a:srgbClr val="0F2B46"/>
          </a:solidFill>
          <a:ln w="13970">
            <a:solidFill>
              <a:srgbClr val="FBBF24">
                <a:alpha val="95000"/>
              </a:srgbClr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8522208" y="3502152"/>
            <a:ext cx="10149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F8FC"/>
                </a:solidFill>
              </a:rPr>
              <a:t>Elnät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9829800" y="3886200"/>
            <a:ext cx="1097280" cy="566928"/>
          </a:xfrm>
          <a:prstGeom prst="roundRect">
            <a:avLst>
              <a:gd name="adj" fmla="val 22581"/>
            </a:avLst>
          </a:prstGeom>
          <a:solidFill>
            <a:srgbClr val="0F2B46"/>
          </a:solidFill>
          <a:ln w="13970">
            <a:solidFill>
              <a:srgbClr val="58C7F3">
                <a:alpha val="9500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9893808" y="4050792"/>
            <a:ext cx="96926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F8FC"/>
                </a:solidFill>
              </a:rPr>
              <a:t>Vård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6812280" y="4800600"/>
            <a:ext cx="4206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6F0FF"/>
                </a:solidFill>
              </a:rPr>
              <a:t>AI-rekommendation: Prioritera resurser till område 3</a:t>
            </a:r>
            <a:endParaRPr lang="en-US" sz="1050" dirty="0"/>
          </a:p>
        </p:txBody>
      </p:sp>
      <p:sp>
        <p:nvSpPr>
          <p:cNvPr id="41" name="Text 39"/>
          <p:cNvSpPr/>
          <p:nvPr/>
        </p:nvSpPr>
        <p:spPr>
          <a:xfrm>
            <a:off x="502920" y="644652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AB7C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Arctic Signal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502920" y="6309360"/>
            <a:ext cx="11155680" cy="0"/>
          </a:xfrm>
          <a:prstGeom prst="line">
            <a:avLst/>
          </a:prstGeom>
          <a:noFill/>
          <a:ln w="6350">
            <a:solidFill>
              <a:srgbClr val="284866">
                <a:alpha val="55000"/>
              </a:srgbClr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1155680" y="644652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AAB7C7"/>
                </a:solidFill>
              </a:rPr>
              <a:t>01</a:t>
            </a:r>
            <a:endParaRPr lang="en-US" sz="8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11F"/>
          </a:solidFill>
          <a:ln w="12700">
            <a:solidFill>
              <a:srgbClr val="07111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49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635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3210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0068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6926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78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1064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0" y="91440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192024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583680" y="292608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583680" y="393192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583680" y="493776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732520" y="457200"/>
            <a:ext cx="3246120" cy="324612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58C7F3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326880" y="3566160"/>
            <a:ext cx="2194560" cy="219456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2B87FF">
                <a:alpha val="22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50292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5F8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Det vi söker nu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530352" y="1060704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AB7C7"/>
                </a:solidFill>
              </a:rPr>
              <a:t>Arctic Signal är redo att ta nästa steg.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868680" y="1737360"/>
            <a:ext cx="3246120" cy="2286000"/>
          </a:xfrm>
          <a:prstGeom prst="roundRect">
            <a:avLst>
              <a:gd name="adj" fmla="val 4000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68680" y="1737360"/>
            <a:ext cx="45720" cy="2286000"/>
          </a:xfrm>
          <a:prstGeom prst="rect">
            <a:avLst/>
          </a:prstGeom>
          <a:solidFill>
            <a:srgbClr val="58C7F3"/>
          </a:solidFill>
          <a:ln w="12700">
            <a:solidFill>
              <a:srgbClr val="58C7F3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78992" y="1938528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Pilotpartner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078992" y="2340864"/>
            <a:ext cx="2834640" cy="1536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En organisation med verkligt behov inom krisberedskap, energi, vård, transport eller kommunal samordning.</a:t>
            </a:r>
            <a:endParaRPr lang="en-US" sz="1170" dirty="0"/>
          </a:p>
        </p:txBody>
      </p:sp>
      <p:sp>
        <p:nvSpPr>
          <p:cNvPr id="23" name="Shape 21"/>
          <p:cNvSpPr/>
          <p:nvPr/>
        </p:nvSpPr>
        <p:spPr>
          <a:xfrm>
            <a:off x="4480560" y="1737360"/>
            <a:ext cx="3246120" cy="2286000"/>
          </a:xfrm>
          <a:prstGeom prst="roundRect">
            <a:avLst>
              <a:gd name="adj" fmla="val 4000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480560" y="1737360"/>
            <a:ext cx="45720" cy="2286000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690872" y="1938528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Rådgivare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4690872" y="2340864"/>
            <a:ext cx="2834640" cy="1536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Personer med erfarenhet av offentlig sektor, kritisk infrastruktur, säkerhet eller enterpriseförsäljning.</a:t>
            </a:r>
            <a:endParaRPr lang="en-US" sz="1170" dirty="0"/>
          </a:p>
        </p:txBody>
      </p:sp>
      <p:sp>
        <p:nvSpPr>
          <p:cNvPr id="27" name="Shape 25"/>
          <p:cNvSpPr/>
          <p:nvPr/>
        </p:nvSpPr>
        <p:spPr>
          <a:xfrm>
            <a:off x="8092440" y="1737360"/>
            <a:ext cx="3246120" cy="2286000"/>
          </a:xfrm>
          <a:prstGeom prst="roundRect">
            <a:avLst>
              <a:gd name="adj" fmla="val 4000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8092440" y="1737360"/>
            <a:ext cx="45720" cy="2286000"/>
          </a:xfrm>
          <a:prstGeom prst="rect">
            <a:avLst/>
          </a:prstGeom>
          <a:solidFill>
            <a:srgbClr val="FBBF24"/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302752" y="1938528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Investerare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8302752" y="2340864"/>
            <a:ext cx="2834640" cy="1536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Kapital och nätverk för att bygga MVP, genomföra pilot och skapa första kommersiella traction.</a:t>
            </a:r>
            <a:endParaRPr lang="en-US" sz="1170" dirty="0"/>
          </a:p>
        </p:txBody>
      </p:sp>
      <p:sp>
        <p:nvSpPr>
          <p:cNvPr id="31" name="Shape 29"/>
          <p:cNvSpPr/>
          <p:nvPr/>
        </p:nvSpPr>
        <p:spPr>
          <a:xfrm>
            <a:off x="1920240" y="4663440"/>
            <a:ext cx="8366760" cy="822960"/>
          </a:xfrm>
          <a:prstGeom prst="roundRect">
            <a:avLst>
              <a:gd name="adj" fmla="val 13333"/>
            </a:avLst>
          </a:prstGeom>
          <a:solidFill>
            <a:srgbClr val="0E2842"/>
          </a:solidFill>
          <a:ln w="13970">
            <a:solidFill>
              <a:srgbClr val="58C7F3">
                <a:alpha val="8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194560" y="4956048"/>
            <a:ext cx="7818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A6F0FF"/>
                </a:solidFill>
              </a:rPr>
              <a:t>Kontakt: simonhallstrom@outlook.com</a:t>
            </a:r>
            <a:endParaRPr lang="en-US" sz="1900" dirty="0"/>
          </a:p>
        </p:txBody>
      </p:sp>
      <p:sp>
        <p:nvSpPr>
          <p:cNvPr id="33" name="Text 31"/>
          <p:cNvSpPr/>
          <p:nvPr/>
        </p:nvSpPr>
        <p:spPr>
          <a:xfrm>
            <a:off x="502920" y="644652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AB7C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Arctic Signal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502920" y="6309360"/>
            <a:ext cx="11155680" cy="0"/>
          </a:xfrm>
          <a:prstGeom prst="line">
            <a:avLst/>
          </a:prstGeom>
          <a:noFill/>
          <a:ln w="6350">
            <a:solidFill>
              <a:srgbClr val="284866">
                <a:alpha val="55000"/>
              </a:srgbClr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1155680" y="644652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AAB7C7"/>
                </a:solidFill>
              </a:rPr>
              <a:t>10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11F"/>
          </a:solidFill>
          <a:ln w="12700">
            <a:solidFill>
              <a:srgbClr val="07111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49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635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3210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0068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6926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78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1064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0" y="91440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192024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583680" y="292608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583680" y="393192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583680" y="493776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732520" y="457200"/>
            <a:ext cx="3246120" cy="324612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58C7F3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326880" y="3566160"/>
            <a:ext cx="2194560" cy="219456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2B87FF">
                <a:alpha val="22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50292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5F8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Problemet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530352" y="1060704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AB7C7"/>
                </a:solidFill>
              </a:rPr>
              <a:t>Många organisationer har data – men ingen gemensam lägesbild.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685800" y="1828800"/>
            <a:ext cx="2606040" cy="1508760"/>
          </a:xfrm>
          <a:prstGeom prst="roundRect">
            <a:avLst>
              <a:gd name="adj" fmla="val 6061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85800" y="1828800"/>
            <a:ext cx="45720" cy="1508760"/>
          </a:xfrm>
          <a:prstGeom prst="rect">
            <a:avLst/>
          </a:prstGeom>
          <a:solidFill>
            <a:srgbClr val="F87171"/>
          </a:solidFill>
          <a:ln w="12700">
            <a:solidFill>
              <a:srgbClr val="F87171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96112" y="2029968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Utspridda system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896112" y="2432304"/>
            <a:ext cx="2194560" cy="7589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Information ligger i separata verktyg, databaser, dokument och Excel-filer.</a:t>
            </a:r>
            <a:endParaRPr lang="en-US" sz="1170" dirty="0"/>
          </a:p>
        </p:txBody>
      </p:sp>
      <p:sp>
        <p:nvSpPr>
          <p:cNvPr id="23" name="Shape 21"/>
          <p:cNvSpPr/>
          <p:nvPr/>
        </p:nvSpPr>
        <p:spPr>
          <a:xfrm>
            <a:off x="3611880" y="1828800"/>
            <a:ext cx="2606040" cy="1508760"/>
          </a:xfrm>
          <a:prstGeom prst="roundRect">
            <a:avLst>
              <a:gd name="adj" fmla="val 6061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611880" y="1828800"/>
            <a:ext cx="45720" cy="1508760"/>
          </a:xfrm>
          <a:prstGeom prst="rect">
            <a:avLst/>
          </a:prstGeom>
          <a:solidFill>
            <a:srgbClr val="FBBF24"/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822192" y="2029968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Sena beslut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3822192" y="2432304"/>
            <a:ext cx="2194560" cy="7589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Rapporter kommer ofta efter att läget redan har förändrats.</a:t>
            </a:r>
            <a:endParaRPr lang="en-US" sz="1170" dirty="0"/>
          </a:p>
        </p:txBody>
      </p:sp>
      <p:sp>
        <p:nvSpPr>
          <p:cNvPr id="27" name="Shape 25"/>
          <p:cNvSpPr/>
          <p:nvPr/>
        </p:nvSpPr>
        <p:spPr>
          <a:xfrm>
            <a:off x="6537960" y="1828800"/>
            <a:ext cx="2606040" cy="1508760"/>
          </a:xfrm>
          <a:prstGeom prst="roundRect">
            <a:avLst>
              <a:gd name="adj" fmla="val 6061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537960" y="1828800"/>
            <a:ext cx="45720" cy="1508760"/>
          </a:xfrm>
          <a:prstGeom prst="rect">
            <a:avLst/>
          </a:prstGeom>
          <a:solidFill>
            <a:srgbClr val="58C7F3"/>
          </a:solidFill>
          <a:ln w="12700">
            <a:solidFill>
              <a:srgbClr val="58C7F3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748272" y="2029968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Svår samordning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748272" y="2432304"/>
            <a:ext cx="2194560" cy="7589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Flera aktörer ser olika delar av verkligheten samtidigt.</a:t>
            </a:r>
            <a:endParaRPr lang="en-US" sz="1170" dirty="0"/>
          </a:p>
        </p:txBody>
      </p:sp>
      <p:sp>
        <p:nvSpPr>
          <p:cNvPr id="31" name="Shape 29"/>
          <p:cNvSpPr/>
          <p:nvPr/>
        </p:nvSpPr>
        <p:spPr>
          <a:xfrm>
            <a:off x="9464040" y="1828800"/>
            <a:ext cx="2057400" cy="1508760"/>
          </a:xfrm>
          <a:prstGeom prst="roundRect">
            <a:avLst>
              <a:gd name="adj" fmla="val 6061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464040" y="1828800"/>
            <a:ext cx="45720" cy="1508760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9674352" y="2029968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AI fastnar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9674352" y="2432304"/>
            <a:ext cx="1645920" cy="7589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Testprojekt blir sällan operativ förmåga.</a:t>
            </a:r>
            <a:endParaRPr lang="en-US" sz="1170" dirty="0"/>
          </a:p>
        </p:txBody>
      </p:sp>
      <p:sp>
        <p:nvSpPr>
          <p:cNvPr id="35" name="Shape 33"/>
          <p:cNvSpPr/>
          <p:nvPr/>
        </p:nvSpPr>
        <p:spPr>
          <a:xfrm>
            <a:off x="1143000" y="4251960"/>
            <a:ext cx="9875520" cy="1097280"/>
          </a:xfrm>
          <a:prstGeom prst="roundRect">
            <a:avLst>
              <a:gd name="adj" fmla="val 6667"/>
            </a:avLst>
          </a:prstGeom>
          <a:solidFill>
            <a:srgbClr val="0E2842">
              <a:alpha val="95000"/>
            </a:srgbClr>
          </a:solidFill>
          <a:ln w="11430">
            <a:solidFill>
              <a:srgbClr val="58C7F3">
                <a:alpha val="65000"/>
              </a:srgbClr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508760" y="4553712"/>
            <a:ext cx="9144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5F8FC"/>
                </a:solidFill>
              </a:rPr>
              <a:t>När krisen kommer räcker det inte med fler rapporter. Då krävs operativ intelligens i realtid.</a:t>
            </a:r>
            <a:endParaRPr lang="en-US" sz="1900" dirty="0"/>
          </a:p>
        </p:txBody>
      </p:sp>
      <p:sp>
        <p:nvSpPr>
          <p:cNvPr id="37" name="Text 35"/>
          <p:cNvSpPr/>
          <p:nvPr/>
        </p:nvSpPr>
        <p:spPr>
          <a:xfrm>
            <a:off x="502920" y="644652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AB7C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Arctic Signal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502920" y="6309360"/>
            <a:ext cx="11155680" cy="0"/>
          </a:xfrm>
          <a:prstGeom prst="line">
            <a:avLst/>
          </a:prstGeom>
          <a:noFill/>
          <a:ln w="6350">
            <a:solidFill>
              <a:srgbClr val="284866">
                <a:alpha val="5500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1155680" y="644652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AAB7C7"/>
                </a:solidFill>
              </a:rPr>
              <a:t>02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11F"/>
          </a:solidFill>
          <a:ln w="12700">
            <a:solidFill>
              <a:srgbClr val="07111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49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635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3210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0068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6926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78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1064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0" y="91440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192024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583680" y="292608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583680" y="393192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583680" y="493776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732520" y="457200"/>
            <a:ext cx="3246120" cy="324612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58C7F3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326880" y="3566160"/>
            <a:ext cx="2194560" cy="219456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2B87FF">
                <a:alpha val="22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50292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5F8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Lösningen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530352" y="1060704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AB7C7"/>
                </a:solidFill>
              </a:rPr>
              <a:t>Arctic Signal samlar data, system och AI till en säker lägesbild.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1920240" y="3364992"/>
            <a:ext cx="8321040" cy="0"/>
          </a:xfrm>
          <a:prstGeom prst="line">
            <a:avLst/>
          </a:prstGeom>
          <a:noFill/>
          <a:ln w="27940">
            <a:solidFill>
              <a:srgbClr val="58C7F3">
                <a:alpha val="65000"/>
              </a:srgbClr>
            </a:solidFill>
            <a:prstDash val="solid"/>
            <a:tailEnd type="triangle"/>
          </a:ln>
        </p:spPr>
      </p:sp>
      <p:sp>
        <p:nvSpPr>
          <p:cNvPr id="20" name="Shape 18"/>
          <p:cNvSpPr/>
          <p:nvPr/>
        </p:nvSpPr>
        <p:spPr>
          <a:xfrm>
            <a:off x="914400" y="3063240"/>
            <a:ext cx="1463040" cy="566928"/>
          </a:xfrm>
          <a:prstGeom prst="roundRect">
            <a:avLst>
              <a:gd name="adj" fmla="val 22581"/>
            </a:avLst>
          </a:prstGeom>
          <a:solidFill>
            <a:srgbClr val="0F2B46"/>
          </a:solidFill>
          <a:ln w="13970">
            <a:solidFill>
              <a:srgbClr val="58C7F3">
                <a:alpha val="95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78408" y="3227832"/>
            <a:ext cx="13350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F8FC"/>
                </a:solidFill>
              </a:rPr>
              <a:t>Data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154680" y="3063240"/>
            <a:ext cx="1463040" cy="566928"/>
          </a:xfrm>
          <a:prstGeom prst="roundRect">
            <a:avLst>
              <a:gd name="adj" fmla="val 22581"/>
            </a:avLst>
          </a:prstGeom>
          <a:solidFill>
            <a:srgbClr val="0F2B46"/>
          </a:solidFill>
          <a:ln w="13970">
            <a:solidFill>
              <a:srgbClr val="6EE7B7">
                <a:alpha val="95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18688" y="3227832"/>
            <a:ext cx="13350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F8FC"/>
                </a:solidFill>
              </a:rPr>
              <a:t>Modell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440680" y="3063240"/>
            <a:ext cx="1280160" cy="566928"/>
          </a:xfrm>
          <a:prstGeom prst="roundRect">
            <a:avLst>
              <a:gd name="adj" fmla="val 22581"/>
            </a:avLst>
          </a:prstGeom>
          <a:solidFill>
            <a:srgbClr val="0F2B46"/>
          </a:solidFill>
          <a:ln w="13970">
            <a:solidFill>
              <a:srgbClr val="FBBF24">
                <a:alpha val="95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504688" y="3227832"/>
            <a:ext cx="115214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F8FC"/>
                </a:solidFill>
              </a:rPr>
              <a:t>AI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543800" y="3063240"/>
            <a:ext cx="1691640" cy="566928"/>
          </a:xfrm>
          <a:prstGeom prst="roundRect">
            <a:avLst>
              <a:gd name="adj" fmla="val 22581"/>
            </a:avLst>
          </a:prstGeom>
          <a:solidFill>
            <a:srgbClr val="0F2B46"/>
          </a:solidFill>
          <a:ln w="13970">
            <a:solidFill>
              <a:srgbClr val="A6F0FF">
                <a:alpha val="95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607808" y="3227832"/>
            <a:ext cx="15636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F8FC"/>
                </a:solidFill>
              </a:rPr>
              <a:t>Lägesbild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9921240" y="3063240"/>
            <a:ext cx="1371600" cy="566928"/>
          </a:xfrm>
          <a:prstGeom prst="roundRect">
            <a:avLst>
              <a:gd name="adj" fmla="val 22581"/>
            </a:avLst>
          </a:prstGeom>
          <a:solidFill>
            <a:srgbClr val="0F2B46"/>
          </a:solidFill>
          <a:ln w="13970">
            <a:solidFill>
              <a:srgbClr val="2B87FF">
                <a:alpha val="9500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9985248" y="3227832"/>
            <a:ext cx="12435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F8FC"/>
                </a:solidFill>
              </a:rPr>
              <a:t>Beslut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777240" y="3840480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80" dirty="0">
                <a:solidFill>
                  <a:srgbClr val="AAB7C7"/>
                </a:solidFill>
              </a:rPr>
              <a:t>Kopplar ihop system</a:t>
            </a:r>
            <a:endParaRPr lang="en-US" sz="1080" dirty="0"/>
          </a:p>
        </p:txBody>
      </p:sp>
      <p:sp>
        <p:nvSpPr>
          <p:cNvPr id="31" name="Text 29"/>
          <p:cNvSpPr/>
          <p:nvPr/>
        </p:nvSpPr>
        <p:spPr>
          <a:xfrm>
            <a:off x="2852928" y="3840480"/>
            <a:ext cx="2057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80" dirty="0">
                <a:solidFill>
                  <a:srgbClr val="AAB7C7"/>
                </a:solidFill>
              </a:rPr>
              <a:t>Skapar verklighetsmodell</a:t>
            </a:r>
            <a:endParaRPr lang="en-US" sz="1080" dirty="0"/>
          </a:p>
        </p:txBody>
      </p:sp>
      <p:sp>
        <p:nvSpPr>
          <p:cNvPr id="32" name="Text 30"/>
          <p:cNvSpPr/>
          <p:nvPr/>
        </p:nvSpPr>
        <p:spPr>
          <a:xfrm>
            <a:off x="5166360" y="38404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80" dirty="0">
                <a:solidFill>
                  <a:srgbClr val="AAB7C7"/>
                </a:solidFill>
              </a:rPr>
              <a:t>Hittar samband</a:t>
            </a:r>
            <a:endParaRPr lang="en-US" sz="1080" dirty="0"/>
          </a:p>
        </p:txBody>
      </p:sp>
      <p:sp>
        <p:nvSpPr>
          <p:cNvPr id="33" name="Text 31"/>
          <p:cNvSpPr/>
          <p:nvPr/>
        </p:nvSpPr>
        <p:spPr>
          <a:xfrm>
            <a:off x="7479792" y="3840480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80" dirty="0">
                <a:solidFill>
                  <a:srgbClr val="AAB7C7"/>
                </a:solidFill>
              </a:rPr>
              <a:t>Visar nuläge</a:t>
            </a:r>
            <a:endParaRPr lang="en-US" sz="1080" dirty="0"/>
          </a:p>
        </p:txBody>
      </p:sp>
      <p:sp>
        <p:nvSpPr>
          <p:cNvPr id="34" name="Text 32"/>
          <p:cNvSpPr/>
          <p:nvPr/>
        </p:nvSpPr>
        <p:spPr>
          <a:xfrm>
            <a:off x="9646920" y="3840480"/>
            <a:ext cx="1874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80" dirty="0">
                <a:solidFill>
                  <a:srgbClr val="AAB7C7"/>
                </a:solidFill>
              </a:rPr>
              <a:t>Stödjer handling</a:t>
            </a:r>
            <a:endParaRPr lang="en-US" sz="1080" dirty="0"/>
          </a:p>
        </p:txBody>
      </p:sp>
      <p:sp>
        <p:nvSpPr>
          <p:cNvPr id="35" name="Text 33"/>
          <p:cNvSpPr/>
          <p:nvPr/>
        </p:nvSpPr>
        <p:spPr>
          <a:xfrm>
            <a:off x="1234440" y="4937760"/>
            <a:ext cx="9692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5F8FC"/>
                </a:solidFill>
              </a:rPr>
              <a:t>Kort sagt: en plattform som gör data användbar när beslut måste tas snabbt.</a:t>
            </a:r>
            <a:endParaRPr lang="en-US" sz="2000" dirty="0"/>
          </a:p>
        </p:txBody>
      </p:sp>
      <p:sp>
        <p:nvSpPr>
          <p:cNvPr id="36" name="Text 34"/>
          <p:cNvSpPr/>
          <p:nvPr/>
        </p:nvSpPr>
        <p:spPr>
          <a:xfrm>
            <a:off x="502920" y="644652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AB7C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Arctic Signal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502920" y="6309360"/>
            <a:ext cx="11155680" cy="0"/>
          </a:xfrm>
          <a:prstGeom prst="line">
            <a:avLst/>
          </a:prstGeom>
          <a:noFill/>
          <a:ln w="6350">
            <a:solidFill>
              <a:srgbClr val="284866">
                <a:alpha val="55000"/>
              </a:srgbClr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1155680" y="644652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AAB7C7"/>
                </a:solidFill>
              </a:rPr>
              <a:t>03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11F"/>
          </a:solidFill>
          <a:ln w="12700">
            <a:solidFill>
              <a:srgbClr val="07111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49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635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3210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0068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6926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78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1064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0" y="91440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192024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583680" y="292608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583680" y="393192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583680" y="493776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732520" y="457200"/>
            <a:ext cx="3246120" cy="324612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58C7F3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326880" y="3566160"/>
            <a:ext cx="2194560" cy="219456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2B87FF">
                <a:alpha val="22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50292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5F8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Produkten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530352" y="1060704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AB7C7"/>
                </a:solidFill>
              </a:rPr>
              <a:t>En enkel plattform med fyra tydliga delar.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777240" y="1737360"/>
            <a:ext cx="2560320" cy="1828800"/>
          </a:xfrm>
          <a:prstGeom prst="roundRect">
            <a:avLst>
              <a:gd name="adj" fmla="val 5000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77240" y="1737360"/>
            <a:ext cx="45720" cy="1828800"/>
          </a:xfrm>
          <a:prstGeom prst="rect">
            <a:avLst/>
          </a:prstGeom>
          <a:solidFill>
            <a:srgbClr val="58C7F3"/>
          </a:solidFill>
          <a:ln w="12700">
            <a:solidFill>
              <a:srgbClr val="58C7F3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87552" y="1938528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Arctic Core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987552" y="2340864"/>
            <a:ext cx="2148840" cy="10789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Dataintegration, behörigheter, säkerhetsmodell och realtidslägesbild.</a:t>
            </a:r>
            <a:endParaRPr lang="en-US" sz="1170" dirty="0"/>
          </a:p>
        </p:txBody>
      </p:sp>
      <p:sp>
        <p:nvSpPr>
          <p:cNvPr id="23" name="Shape 21"/>
          <p:cNvSpPr/>
          <p:nvPr/>
        </p:nvSpPr>
        <p:spPr>
          <a:xfrm>
            <a:off x="3611880" y="1737360"/>
            <a:ext cx="2560320" cy="1828800"/>
          </a:xfrm>
          <a:prstGeom prst="roundRect">
            <a:avLst>
              <a:gd name="adj" fmla="val 5000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611880" y="1737360"/>
            <a:ext cx="45720" cy="1828800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822192" y="1938528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Arctic Aegis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3822192" y="2340864"/>
            <a:ext cx="2148840" cy="10789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AI-agenter för analys, rapportering, riskbedömning och beslutsstöd.</a:t>
            </a:r>
            <a:endParaRPr lang="en-US" sz="1170" dirty="0"/>
          </a:p>
        </p:txBody>
      </p:sp>
      <p:sp>
        <p:nvSpPr>
          <p:cNvPr id="27" name="Shape 25"/>
          <p:cNvSpPr/>
          <p:nvPr/>
        </p:nvSpPr>
        <p:spPr>
          <a:xfrm>
            <a:off x="6446520" y="1737360"/>
            <a:ext cx="2560320" cy="1828800"/>
          </a:xfrm>
          <a:prstGeom prst="roundRect">
            <a:avLst>
              <a:gd name="adj" fmla="val 5000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446520" y="1737360"/>
            <a:ext cx="45720" cy="1828800"/>
          </a:xfrm>
          <a:prstGeom prst="rect">
            <a:avLst/>
          </a:prstGeom>
          <a:solidFill>
            <a:srgbClr val="FBBF24"/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656832" y="1938528"/>
            <a:ext cx="2148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Arctic Shield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656832" y="2340864"/>
            <a:ext cx="2148840" cy="10789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Cyberlägesbild, totalförsvar, hotanalys och krisledning.</a:t>
            </a:r>
            <a:endParaRPr lang="en-US" sz="1170" dirty="0"/>
          </a:p>
        </p:txBody>
      </p:sp>
      <p:sp>
        <p:nvSpPr>
          <p:cNvPr id="31" name="Shape 29"/>
          <p:cNvSpPr/>
          <p:nvPr/>
        </p:nvSpPr>
        <p:spPr>
          <a:xfrm>
            <a:off x="9281160" y="1737360"/>
            <a:ext cx="2148840" cy="1828800"/>
          </a:xfrm>
          <a:prstGeom prst="roundRect">
            <a:avLst>
              <a:gd name="adj" fmla="val 5000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281160" y="1737360"/>
            <a:ext cx="45720" cy="1828800"/>
          </a:xfrm>
          <a:prstGeom prst="rect">
            <a:avLst/>
          </a:prstGeom>
          <a:solidFill>
            <a:srgbClr val="A6F0FF"/>
          </a:solidFill>
          <a:ln w="12700">
            <a:solidFill>
              <a:srgbClr val="A6F0FF">
                <a:alpha val="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9491472" y="1938528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Arctic Twin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9491472" y="2340864"/>
            <a:ext cx="1737360" cy="10789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Digitala tvillingar för elnät, hamnar, vårdflöden och transport.</a:t>
            </a:r>
            <a:endParaRPr lang="en-US" sz="1170" dirty="0"/>
          </a:p>
        </p:txBody>
      </p:sp>
      <p:sp>
        <p:nvSpPr>
          <p:cNvPr id="35" name="Text 33"/>
          <p:cNvSpPr/>
          <p:nvPr/>
        </p:nvSpPr>
        <p:spPr>
          <a:xfrm>
            <a:off x="1280160" y="4434840"/>
            <a:ext cx="9692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F8FC"/>
                </a:solidFill>
              </a:rPr>
              <a:t>Bygg för reglerade miljöer: rollbaserad åtkomst, spårbarhet, människa i beslutsloopen och stöd för svensk/europeisk datakontroll.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502920" y="644652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AB7C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Arctic Signal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502920" y="6309360"/>
            <a:ext cx="11155680" cy="0"/>
          </a:xfrm>
          <a:prstGeom prst="line">
            <a:avLst/>
          </a:prstGeom>
          <a:noFill/>
          <a:ln w="6350">
            <a:solidFill>
              <a:srgbClr val="284866">
                <a:alpha val="55000"/>
              </a:srgbClr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1155680" y="644652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AAB7C7"/>
                </a:solidFill>
              </a:rPr>
              <a:t>04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11F"/>
          </a:solidFill>
          <a:ln w="12700">
            <a:solidFill>
              <a:srgbClr val="07111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49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635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3210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0068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6926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78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1064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0" y="91440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192024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583680" y="292608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583680" y="393192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583680" y="493776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732520" y="457200"/>
            <a:ext cx="3246120" cy="324612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58C7F3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326880" y="3566160"/>
            <a:ext cx="2194560" cy="219456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2B87FF">
                <a:alpha val="22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50292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5F8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Användningsområden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530352" y="1060704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AB7C7"/>
                </a:solidFill>
              </a:rPr>
              <a:t>Fokusera där behovet är tydligt och besluten är viktiga.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868680" y="1828800"/>
            <a:ext cx="1920240" cy="2286000"/>
          </a:xfrm>
          <a:prstGeom prst="roundRect">
            <a:avLst>
              <a:gd name="adj" fmla="val 4762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68680" y="1828800"/>
            <a:ext cx="45720" cy="2286000"/>
          </a:xfrm>
          <a:prstGeom prst="rect">
            <a:avLst/>
          </a:prstGeom>
          <a:solidFill>
            <a:srgbClr val="58C7F3"/>
          </a:solidFill>
          <a:ln w="12700">
            <a:solidFill>
              <a:srgbClr val="58C7F3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78992" y="2029968"/>
            <a:ext cx="1508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Kommuner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078992" y="2432304"/>
            <a:ext cx="1508760" cy="1536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Krisledning, trygghet och prioriterade insatser</a:t>
            </a:r>
            <a:endParaRPr lang="en-US" sz="1170" dirty="0"/>
          </a:p>
        </p:txBody>
      </p:sp>
      <p:sp>
        <p:nvSpPr>
          <p:cNvPr id="23" name="Shape 21"/>
          <p:cNvSpPr/>
          <p:nvPr/>
        </p:nvSpPr>
        <p:spPr>
          <a:xfrm>
            <a:off x="3026664" y="1828800"/>
            <a:ext cx="1920240" cy="2286000"/>
          </a:xfrm>
          <a:prstGeom prst="roundRect">
            <a:avLst>
              <a:gd name="adj" fmla="val 4762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026664" y="1828800"/>
            <a:ext cx="45720" cy="2286000"/>
          </a:xfrm>
          <a:prstGeom prst="rect">
            <a:avLst/>
          </a:prstGeom>
          <a:solidFill>
            <a:srgbClr val="FBBF24"/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36976" y="2029968"/>
            <a:ext cx="1508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Energi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3236976" y="2432304"/>
            <a:ext cx="1508760" cy="1536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Elnät, driftstörningar och riskprognoser</a:t>
            </a:r>
            <a:endParaRPr lang="en-US" sz="1170" dirty="0"/>
          </a:p>
        </p:txBody>
      </p:sp>
      <p:sp>
        <p:nvSpPr>
          <p:cNvPr id="27" name="Shape 25"/>
          <p:cNvSpPr/>
          <p:nvPr/>
        </p:nvSpPr>
        <p:spPr>
          <a:xfrm>
            <a:off x="5184648" y="1828800"/>
            <a:ext cx="1920240" cy="2286000"/>
          </a:xfrm>
          <a:prstGeom prst="roundRect">
            <a:avLst>
              <a:gd name="adj" fmla="val 4762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184648" y="1828800"/>
            <a:ext cx="45720" cy="2286000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394960" y="2029968"/>
            <a:ext cx="1508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Regioner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5394960" y="2432304"/>
            <a:ext cx="1508760" cy="1536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Vårdflöden, kapacitet och beredskap</a:t>
            </a:r>
            <a:endParaRPr lang="en-US" sz="1170" dirty="0"/>
          </a:p>
        </p:txBody>
      </p:sp>
      <p:sp>
        <p:nvSpPr>
          <p:cNvPr id="31" name="Shape 29"/>
          <p:cNvSpPr/>
          <p:nvPr/>
        </p:nvSpPr>
        <p:spPr>
          <a:xfrm>
            <a:off x="7342632" y="1828800"/>
            <a:ext cx="1920240" cy="2286000"/>
          </a:xfrm>
          <a:prstGeom prst="roundRect">
            <a:avLst>
              <a:gd name="adj" fmla="val 4762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7342632" y="1828800"/>
            <a:ext cx="45720" cy="2286000"/>
          </a:xfrm>
          <a:prstGeom prst="rect">
            <a:avLst/>
          </a:prstGeom>
          <a:solidFill>
            <a:srgbClr val="A6F0FF"/>
          </a:solidFill>
          <a:ln w="12700">
            <a:solidFill>
              <a:srgbClr val="A6F0FF">
                <a:alpha val="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552944" y="2029968"/>
            <a:ext cx="1508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Transport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7552944" y="2432304"/>
            <a:ext cx="1508760" cy="1536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Hamnar, logistik och försörjningskedjor</a:t>
            </a:r>
            <a:endParaRPr lang="en-US" sz="1170" dirty="0"/>
          </a:p>
        </p:txBody>
      </p:sp>
      <p:sp>
        <p:nvSpPr>
          <p:cNvPr id="35" name="Shape 33"/>
          <p:cNvSpPr/>
          <p:nvPr/>
        </p:nvSpPr>
        <p:spPr>
          <a:xfrm>
            <a:off x="9500616" y="1828800"/>
            <a:ext cx="2057400" cy="2286000"/>
          </a:xfrm>
          <a:prstGeom prst="roundRect">
            <a:avLst>
              <a:gd name="adj" fmla="val 4444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9500616" y="1828800"/>
            <a:ext cx="45720" cy="2286000"/>
          </a:xfrm>
          <a:prstGeom prst="rect">
            <a:avLst/>
          </a:prstGeom>
          <a:solidFill>
            <a:srgbClr val="F87171"/>
          </a:solidFill>
          <a:ln w="12700">
            <a:solidFill>
              <a:srgbClr val="F87171">
                <a:alpha val="0"/>
              </a:srgbClr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9710928" y="2029968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Totalförsvar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9710928" y="2432304"/>
            <a:ext cx="1645920" cy="1536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Samverkan, lägesbild och resursfördelning</a:t>
            </a:r>
            <a:endParaRPr lang="en-US" sz="1170" dirty="0"/>
          </a:p>
        </p:txBody>
      </p:sp>
      <p:sp>
        <p:nvSpPr>
          <p:cNvPr id="39" name="Text 37"/>
          <p:cNvSpPr/>
          <p:nvPr/>
        </p:nvSpPr>
        <p:spPr>
          <a:xfrm>
            <a:off x="1097280" y="4983480"/>
            <a:ext cx="9966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5F8FC"/>
                </a:solidFill>
              </a:rPr>
              <a:t>Första fokus: en konkret pilot inom krisberedskap eller kritisk infrastruktur.</a:t>
            </a:r>
            <a:endParaRPr lang="en-US" sz="1900" dirty="0"/>
          </a:p>
        </p:txBody>
      </p:sp>
      <p:sp>
        <p:nvSpPr>
          <p:cNvPr id="40" name="Text 38"/>
          <p:cNvSpPr/>
          <p:nvPr/>
        </p:nvSpPr>
        <p:spPr>
          <a:xfrm>
            <a:off x="502920" y="644652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AB7C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Arctic Signal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502920" y="6309360"/>
            <a:ext cx="11155680" cy="0"/>
          </a:xfrm>
          <a:prstGeom prst="line">
            <a:avLst/>
          </a:prstGeom>
          <a:noFill/>
          <a:ln w="6350">
            <a:solidFill>
              <a:srgbClr val="284866">
                <a:alpha val="55000"/>
              </a:srgbClr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1155680" y="644652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AAB7C7"/>
                </a:solidFill>
              </a:rPr>
              <a:t>05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11F"/>
          </a:solidFill>
          <a:ln w="12700">
            <a:solidFill>
              <a:srgbClr val="07111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49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635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3210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0068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6926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78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1064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0" y="91440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192024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583680" y="292608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583680" y="393192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583680" y="493776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732520" y="457200"/>
            <a:ext cx="3246120" cy="324612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58C7F3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326880" y="3566160"/>
            <a:ext cx="2194560" cy="219456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2B87FF">
                <a:alpha val="22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50292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5F8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Varför nu?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530352" y="1060704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AB7C7"/>
                </a:solidFill>
              </a:rPr>
              <a:t>Tre krafter gör behovet akut.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822960" y="1828800"/>
            <a:ext cx="3337560" cy="2103120"/>
          </a:xfrm>
          <a:prstGeom prst="roundRect">
            <a:avLst>
              <a:gd name="adj" fmla="val 4348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22960" y="1828800"/>
            <a:ext cx="45720" cy="2103120"/>
          </a:xfrm>
          <a:prstGeom prst="rect">
            <a:avLst/>
          </a:prstGeom>
          <a:solidFill>
            <a:srgbClr val="58C7F3"/>
          </a:solidFill>
          <a:ln w="12700">
            <a:solidFill>
              <a:srgbClr val="58C7F3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33272" y="2029968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1. AI fungerar operativt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033272" y="2432304"/>
            <a:ext cx="2926080" cy="13533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AI kan nu analysera stora informationsflöden och hjälpa människor att förstå läget snabbare.</a:t>
            </a:r>
            <a:endParaRPr lang="en-US" sz="1170" dirty="0"/>
          </a:p>
        </p:txBody>
      </p:sp>
      <p:sp>
        <p:nvSpPr>
          <p:cNvPr id="23" name="Shape 21"/>
          <p:cNvSpPr/>
          <p:nvPr/>
        </p:nvSpPr>
        <p:spPr>
          <a:xfrm>
            <a:off x="4434840" y="1828800"/>
            <a:ext cx="3337560" cy="2103120"/>
          </a:xfrm>
          <a:prstGeom prst="roundRect">
            <a:avLst>
              <a:gd name="adj" fmla="val 4348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434840" y="1828800"/>
            <a:ext cx="45720" cy="2103120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645152" y="2029968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2. Reglering kräver kontroll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4645152" y="2432304"/>
            <a:ext cx="2926080" cy="13533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Organisationer behöver säkerhet, spårbarhet, ansvar och tydlig styrning.</a:t>
            </a:r>
            <a:endParaRPr lang="en-US" sz="1170" dirty="0"/>
          </a:p>
        </p:txBody>
      </p:sp>
      <p:sp>
        <p:nvSpPr>
          <p:cNvPr id="27" name="Shape 25"/>
          <p:cNvSpPr/>
          <p:nvPr/>
        </p:nvSpPr>
        <p:spPr>
          <a:xfrm>
            <a:off x="8046720" y="1828800"/>
            <a:ext cx="3337560" cy="2103120"/>
          </a:xfrm>
          <a:prstGeom prst="roundRect">
            <a:avLst>
              <a:gd name="adj" fmla="val 4348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8046720" y="1828800"/>
            <a:ext cx="45720" cy="2103120"/>
          </a:xfrm>
          <a:prstGeom prst="rect">
            <a:avLst/>
          </a:prstGeom>
          <a:solidFill>
            <a:srgbClr val="FBBF24"/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257032" y="2029968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3. Infrastruktur är sårbar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8257032" y="2432304"/>
            <a:ext cx="2926080" cy="13533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Energi, vård, transport och kommuner behöver bättre realtidsförmåga.</a:t>
            </a:r>
            <a:endParaRPr lang="en-US" sz="1170" dirty="0"/>
          </a:p>
        </p:txBody>
      </p:sp>
      <p:sp>
        <p:nvSpPr>
          <p:cNvPr id="31" name="Text 29"/>
          <p:cNvSpPr/>
          <p:nvPr/>
        </p:nvSpPr>
        <p:spPr>
          <a:xfrm>
            <a:off x="1234440" y="4892040"/>
            <a:ext cx="9646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5F8FC"/>
                </a:solidFill>
              </a:rPr>
              <a:t>Marknaden går från AI-demos till säkra plattformar som kan användas i verkliga operationer.</a:t>
            </a:r>
            <a:endParaRPr lang="en-US" sz="1900" dirty="0"/>
          </a:p>
        </p:txBody>
      </p:sp>
      <p:sp>
        <p:nvSpPr>
          <p:cNvPr id="32" name="Text 30"/>
          <p:cNvSpPr/>
          <p:nvPr/>
        </p:nvSpPr>
        <p:spPr>
          <a:xfrm>
            <a:off x="502920" y="644652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AB7C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Arctic Signal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502920" y="6309360"/>
            <a:ext cx="11155680" cy="0"/>
          </a:xfrm>
          <a:prstGeom prst="line">
            <a:avLst/>
          </a:prstGeom>
          <a:noFill/>
          <a:ln w="6350">
            <a:solidFill>
              <a:srgbClr val="284866">
                <a:alpha val="5500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1155680" y="644652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AAB7C7"/>
                </a:solidFill>
              </a:rPr>
              <a:t>06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11F"/>
          </a:solidFill>
          <a:ln w="12700">
            <a:solidFill>
              <a:srgbClr val="07111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49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635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3210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0068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6926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78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1064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0" y="91440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192024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583680" y="292608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583680" y="393192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583680" y="493776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732520" y="457200"/>
            <a:ext cx="3246120" cy="324612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58C7F3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326880" y="3566160"/>
            <a:ext cx="2194560" cy="219456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2B87FF">
                <a:alpha val="22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50292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5F8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Affärsmodell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530352" y="1060704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AB7C7"/>
                </a:solidFill>
              </a:rPr>
              <a:t>Enkel modell: pilot först, sedan långsiktiga plattformsavtal.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1828800" y="2926080"/>
            <a:ext cx="8412480" cy="0"/>
          </a:xfrm>
          <a:prstGeom prst="line">
            <a:avLst/>
          </a:prstGeom>
          <a:noFill/>
          <a:ln w="25400">
            <a:solidFill>
              <a:srgbClr val="58C7F3">
                <a:alpha val="65000"/>
              </a:srgbClr>
            </a:solidFill>
            <a:prstDash val="solid"/>
            <a:tailEnd type="triangle"/>
          </a:ln>
        </p:spPr>
      </p:sp>
      <p:sp>
        <p:nvSpPr>
          <p:cNvPr id="20" name="Shape 18"/>
          <p:cNvSpPr/>
          <p:nvPr/>
        </p:nvSpPr>
        <p:spPr>
          <a:xfrm>
            <a:off x="1005840" y="2606040"/>
            <a:ext cx="1463040" cy="566928"/>
          </a:xfrm>
          <a:prstGeom prst="roundRect">
            <a:avLst>
              <a:gd name="adj" fmla="val 22581"/>
            </a:avLst>
          </a:prstGeom>
          <a:solidFill>
            <a:srgbClr val="0F2B46"/>
          </a:solidFill>
          <a:ln w="13970">
            <a:solidFill>
              <a:srgbClr val="A6F0FF">
                <a:alpha val="95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69848" y="2770632"/>
            <a:ext cx="13350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F8FC"/>
                </a:solidFill>
              </a:rPr>
              <a:t>Pilot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520440" y="2606040"/>
            <a:ext cx="1828800" cy="566928"/>
          </a:xfrm>
          <a:prstGeom prst="roundRect">
            <a:avLst>
              <a:gd name="adj" fmla="val 22581"/>
            </a:avLst>
          </a:prstGeom>
          <a:solidFill>
            <a:srgbClr val="0F2B46"/>
          </a:solidFill>
          <a:ln w="13970">
            <a:solidFill>
              <a:srgbClr val="58C7F3">
                <a:alpha val="95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584448" y="2770632"/>
            <a:ext cx="17007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F8FC"/>
                </a:solidFill>
              </a:rPr>
              <a:t>Implementation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400800" y="2606040"/>
            <a:ext cx="1463040" cy="566928"/>
          </a:xfrm>
          <a:prstGeom prst="roundRect">
            <a:avLst>
              <a:gd name="adj" fmla="val 22581"/>
            </a:avLst>
          </a:prstGeom>
          <a:solidFill>
            <a:srgbClr val="0F2B46"/>
          </a:solidFill>
          <a:ln w="13970">
            <a:solidFill>
              <a:srgbClr val="6EE7B7">
                <a:alpha val="95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64808" y="2770632"/>
            <a:ext cx="13350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F8FC"/>
                </a:solidFill>
              </a:rPr>
              <a:t>Licens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8915400" y="2606040"/>
            <a:ext cx="1737360" cy="566928"/>
          </a:xfrm>
          <a:prstGeom prst="roundRect">
            <a:avLst>
              <a:gd name="adj" fmla="val 22581"/>
            </a:avLst>
          </a:prstGeom>
          <a:solidFill>
            <a:srgbClr val="0F2B46"/>
          </a:solidFill>
          <a:ln w="13970">
            <a:solidFill>
              <a:srgbClr val="FBBF24">
                <a:alpha val="95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979408" y="2770632"/>
            <a:ext cx="160934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F8FC"/>
                </a:solidFill>
              </a:rPr>
              <a:t>Expansion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914400" y="4160520"/>
            <a:ext cx="2926080" cy="1143000"/>
          </a:xfrm>
          <a:prstGeom prst="roundRect">
            <a:avLst>
              <a:gd name="adj" fmla="val 8000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14400" y="4160520"/>
            <a:ext cx="45720" cy="1143000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124712" y="4361688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Intäkter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1124712" y="4764024"/>
            <a:ext cx="251460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Enterprise SaaS + implementation + support.</a:t>
            </a:r>
            <a:endParaRPr lang="en-US" sz="1170" dirty="0"/>
          </a:p>
        </p:txBody>
      </p:sp>
      <p:sp>
        <p:nvSpPr>
          <p:cNvPr id="32" name="Shape 30"/>
          <p:cNvSpPr/>
          <p:nvPr/>
        </p:nvSpPr>
        <p:spPr>
          <a:xfrm>
            <a:off x="4617720" y="4160520"/>
            <a:ext cx="2926080" cy="1143000"/>
          </a:xfrm>
          <a:prstGeom prst="roundRect">
            <a:avLst>
              <a:gd name="adj" fmla="val 8000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617720" y="4160520"/>
            <a:ext cx="45720" cy="1143000"/>
          </a:xfrm>
          <a:prstGeom prst="rect">
            <a:avLst/>
          </a:prstGeom>
          <a:solidFill>
            <a:srgbClr val="58C7F3"/>
          </a:solidFill>
          <a:ln w="12700">
            <a:solidFill>
              <a:srgbClr val="58C7F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28032" y="4361688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Kundrelation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4828032" y="4764024"/>
            <a:ext cx="251460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Långa avtal och djupa integrationer.</a:t>
            </a:r>
            <a:endParaRPr lang="en-US" sz="1170" dirty="0"/>
          </a:p>
        </p:txBody>
      </p:sp>
      <p:sp>
        <p:nvSpPr>
          <p:cNvPr id="36" name="Shape 34"/>
          <p:cNvSpPr/>
          <p:nvPr/>
        </p:nvSpPr>
        <p:spPr>
          <a:xfrm>
            <a:off x="8321040" y="4160520"/>
            <a:ext cx="2926080" cy="1143000"/>
          </a:xfrm>
          <a:prstGeom prst="roundRect">
            <a:avLst>
              <a:gd name="adj" fmla="val 8000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321040" y="4160520"/>
            <a:ext cx="45720" cy="1143000"/>
          </a:xfrm>
          <a:prstGeom prst="rect">
            <a:avLst/>
          </a:prstGeom>
          <a:solidFill>
            <a:srgbClr val="FBBF24"/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531352" y="4361688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Skalning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8531352" y="4764024"/>
            <a:ext cx="251460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Återanvändbara moduler per vertikal.</a:t>
            </a:r>
            <a:endParaRPr lang="en-US" sz="1170" dirty="0"/>
          </a:p>
        </p:txBody>
      </p:sp>
      <p:sp>
        <p:nvSpPr>
          <p:cNvPr id="40" name="Text 38"/>
          <p:cNvSpPr/>
          <p:nvPr/>
        </p:nvSpPr>
        <p:spPr>
          <a:xfrm>
            <a:off x="502920" y="644652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AB7C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Arctic Signal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502920" y="6309360"/>
            <a:ext cx="11155680" cy="0"/>
          </a:xfrm>
          <a:prstGeom prst="line">
            <a:avLst/>
          </a:prstGeom>
          <a:noFill/>
          <a:ln w="6350">
            <a:solidFill>
              <a:srgbClr val="284866">
                <a:alpha val="55000"/>
              </a:srgbClr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1155680" y="644652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AAB7C7"/>
                </a:solidFill>
              </a:rPr>
              <a:t>07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11F"/>
          </a:solidFill>
          <a:ln w="12700">
            <a:solidFill>
              <a:srgbClr val="07111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49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635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3210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0068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6926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78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1064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0" y="91440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192024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583680" y="292608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583680" y="393192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583680" y="493776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732520" y="457200"/>
            <a:ext cx="3246120" cy="324612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58C7F3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326880" y="3566160"/>
            <a:ext cx="2194560" cy="219456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2B87FF">
                <a:alpha val="22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50292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5F8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Varför Arctic Signal kan vinna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530352" y="1060704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AB7C7"/>
                </a:solidFill>
              </a:rPr>
              <a:t>Inte ännu ett AI-verktyg – ett operativt beslutslager.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777240" y="1691640"/>
            <a:ext cx="2651760" cy="1828800"/>
          </a:xfrm>
          <a:prstGeom prst="roundRect">
            <a:avLst>
              <a:gd name="adj" fmla="val 5000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77240" y="1691640"/>
            <a:ext cx="45720" cy="1828800"/>
          </a:xfrm>
          <a:prstGeom prst="rect">
            <a:avLst/>
          </a:prstGeom>
          <a:solidFill>
            <a:srgbClr val="F87171"/>
          </a:solidFill>
          <a:ln w="12700">
            <a:solidFill>
              <a:srgbClr val="F87171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87552" y="1892808"/>
            <a:ext cx="2240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Generella AI-verktyg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987552" y="2295144"/>
            <a:ext cx="2240280" cy="10789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Bra på text, men saknar ofta operativ kontext, styrning och säkerhet.</a:t>
            </a:r>
            <a:endParaRPr lang="en-US" sz="1170" dirty="0"/>
          </a:p>
        </p:txBody>
      </p:sp>
      <p:sp>
        <p:nvSpPr>
          <p:cNvPr id="23" name="Shape 21"/>
          <p:cNvSpPr/>
          <p:nvPr/>
        </p:nvSpPr>
        <p:spPr>
          <a:xfrm>
            <a:off x="3657600" y="1691640"/>
            <a:ext cx="2651760" cy="1828800"/>
          </a:xfrm>
          <a:prstGeom prst="roundRect">
            <a:avLst>
              <a:gd name="adj" fmla="val 5000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657600" y="1691640"/>
            <a:ext cx="45720" cy="1828800"/>
          </a:xfrm>
          <a:prstGeom prst="rect">
            <a:avLst/>
          </a:prstGeom>
          <a:solidFill>
            <a:srgbClr val="FBBF24"/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867912" y="1892808"/>
            <a:ext cx="2240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Konsultprojekt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3867912" y="2295144"/>
            <a:ext cx="2240280" cy="10789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Kan lösa ett problem, men blir ofta långsamma, dyra och svåra att skala.</a:t>
            </a:r>
            <a:endParaRPr lang="en-US" sz="1170" dirty="0"/>
          </a:p>
        </p:txBody>
      </p:sp>
      <p:sp>
        <p:nvSpPr>
          <p:cNvPr id="27" name="Shape 25"/>
          <p:cNvSpPr/>
          <p:nvPr/>
        </p:nvSpPr>
        <p:spPr>
          <a:xfrm>
            <a:off x="6537960" y="1691640"/>
            <a:ext cx="2651760" cy="1828800"/>
          </a:xfrm>
          <a:prstGeom prst="roundRect">
            <a:avLst>
              <a:gd name="adj" fmla="val 5000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537960" y="1691640"/>
            <a:ext cx="45720" cy="1828800"/>
          </a:xfrm>
          <a:prstGeom prst="rect">
            <a:avLst/>
          </a:prstGeom>
          <a:solidFill>
            <a:srgbClr val="58C7F3"/>
          </a:solidFill>
          <a:ln w="12700">
            <a:solidFill>
              <a:srgbClr val="58C7F3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748272" y="1892808"/>
            <a:ext cx="2240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Dataplattformar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748272" y="2295144"/>
            <a:ext cx="2240280" cy="10789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Kraftfulla, men kräver tung implementation för att bli beslutsstöd.</a:t>
            </a:r>
            <a:endParaRPr lang="en-US" sz="1170" dirty="0"/>
          </a:p>
        </p:txBody>
      </p:sp>
      <p:sp>
        <p:nvSpPr>
          <p:cNvPr id="31" name="Shape 29"/>
          <p:cNvSpPr/>
          <p:nvPr/>
        </p:nvSpPr>
        <p:spPr>
          <a:xfrm>
            <a:off x="9418320" y="1691640"/>
            <a:ext cx="2011680" cy="1828800"/>
          </a:xfrm>
          <a:prstGeom prst="roundRect">
            <a:avLst>
              <a:gd name="adj" fmla="val 5000"/>
            </a:avLst>
          </a:prstGeom>
          <a:solidFill>
            <a:srgbClr val="111F33">
              <a:alpha val="95000"/>
            </a:srgbClr>
          </a:solidFill>
          <a:ln w="11430">
            <a:solidFill>
              <a:srgbClr val="284866">
                <a:alpha val="82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418320" y="1691640"/>
            <a:ext cx="45720" cy="1828800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9628632" y="1892808"/>
            <a:ext cx="1600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Arctic Signal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9628632" y="2295144"/>
            <a:ext cx="1600200" cy="10789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AAB7C7"/>
                </a:solidFill>
              </a:rPr>
              <a:t>Säker operativ AI för reglerade miljöer.</a:t>
            </a:r>
            <a:endParaRPr lang="en-US" sz="1170" dirty="0"/>
          </a:p>
        </p:txBody>
      </p:sp>
      <p:sp>
        <p:nvSpPr>
          <p:cNvPr id="35" name="Shape 33"/>
          <p:cNvSpPr/>
          <p:nvPr/>
        </p:nvSpPr>
        <p:spPr>
          <a:xfrm>
            <a:off x="1097280" y="4343400"/>
            <a:ext cx="9966960" cy="868680"/>
          </a:xfrm>
          <a:prstGeom prst="roundRect">
            <a:avLst>
              <a:gd name="adj" fmla="val 8421"/>
            </a:avLst>
          </a:prstGeom>
          <a:solidFill>
            <a:srgbClr val="0E2842">
              <a:alpha val="97000"/>
            </a:srgbClr>
          </a:solidFill>
          <a:ln w="11430">
            <a:solidFill>
              <a:srgbClr val="6EE7B7">
                <a:alpha val="65000"/>
              </a:srgbClr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417320" y="4608576"/>
            <a:ext cx="9326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F8FC"/>
                </a:solidFill>
              </a:rPr>
              <a:t>Vår fördel: svensk/europeisk datakontroll, tydliga användningsområden och säkerhet från början.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502920" y="644652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AB7C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Arctic Signal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502920" y="6309360"/>
            <a:ext cx="11155680" cy="0"/>
          </a:xfrm>
          <a:prstGeom prst="line">
            <a:avLst/>
          </a:prstGeom>
          <a:noFill/>
          <a:ln w="6350">
            <a:solidFill>
              <a:srgbClr val="284866">
                <a:alpha val="5500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1155680" y="644652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AAB7C7"/>
                </a:solidFill>
              </a:rPr>
              <a:t>08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11F"/>
          </a:solidFill>
          <a:ln w="12700">
            <a:solidFill>
              <a:srgbClr val="07111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49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635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3210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0068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6926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784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1064240" y="365760"/>
            <a:ext cx="0" cy="5943600"/>
          </a:xfrm>
          <a:prstGeom prst="line">
            <a:avLst/>
          </a:prstGeom>
          <a:noFill/>
          <a:ln w="7620">
            <a:solidFill>
              <a:srgbClr val="12304A">
                <a:alpha val="4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0" y="91440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192024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583680" y="292608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583680" y="393192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583680" y="4937760"/>
            <a:ext cx="5120640" cy="0"/>
          </a:xfrm>
          <a:prstGeom prst="line">
            <a:avLst/>
          </a:prstGeom>
          <a:noFill/>
          <a:ln w="7620">
            <a:solidFill>
              <a:srgbClr val="12304A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732520" y="457200"/>
            <a:ext cx="3246120" cy="324612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58C7F3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326880" y="3566160"/>
            <a:ext cx="2194560" cy="2194560"/>
          </a:xfrm>
          <a:prstGeom prst="arc">
            <a:avLst/>
          </a:prstGeom>
          <a:solidFill>
            <a:srgbClr val="07111F">
              <a:alpha val="0"/>
            </a:srgbClr>
          </a:solidFill>
          <a:ln w="13970">
            <a:solidFill>
              <a:srgbClr val="2B87FF">
                <a:alpha val="22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50292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5F8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Plan för första 12 månaderna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530352" y="1060704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AB7C7"/>
                </a:solidFill>
              </a:rPr>
              <a:t>Bygg litet, bevisa värde, skala till fler kunder.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1234440" y="2075688"/>
            <a:ext cx="9326880" cy="0"/>
          </a:xfrm>
          <a:prstGeom prst="line">
            <a:avLst/>
          </a:prstGeom>
          <a:noFill/>
          <a:ln w="12700">
            <a:solidFill>
              <a:srgbClr val="284866">
                <a:alpha val="6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14400" y="1856232"/>
            <a:ext cx="457200" cy="457200"/>
          </a:xfrm>
          <a:prstGeom prst="ellipse">
            <a:avLst/>
          </a:prstGeom>
          <a:solidFill>
            <a:srgbClr val="58C7F3"/>
          </a:solidFill>
          <a:ln w="10160">
            <a:solidFill>
              <a:srgbClr val="A6F0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00200" y="1801368"/>
            <a:ext cx="1097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6F0FF"/>
                </a:solidFill>
              </a:rPr>
              <a:t>0–3 mån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2880360" y="17830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MVP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846320" y="1801368"/>
            <a:ext cx="5989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AAB7C7"/>
                </a:solidFill>
              </a:rPr>
              <a:t>Bygg kärnplattform och första demo.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1234440" y="3127248"/>
            <a:ext cx="9326880" cy="0"/>
          </a:xfrm>
          <a:prstGeom prst="line">
            <a:avLst/>
          </a:prstGeom>
          <a:noFill/>
          <a:ln w="12700">
            <a:solidFill>
              <a:srgbClr val="284866">
                <a:alpha val="65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14400" y="2907792"/>
            <a:ext cx="457200" cy="457200"/>
          </a:xfrm>
          <a:prstGeom prst="ellipse">
            <a:avLst/>
          </a:prstGeom>
          <a:solidFill>
            <a:srgbClr val="58C7F3"/>
          </a:solidFill>
          <a:ln w="10160">
            <a:solidFill>
              <a:srgbClr val="A6F0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600200" y="2852928"/>
            <a:ext cx="1097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6F0FF"/>
                </a:solidFill>
              </a:rPr>
              <a:t>3–6 mån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2880360" y="28346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Pilot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4846320" y="2852928"/>
            <a:ext cx="5989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AAB7C7"/>
                </a:solidFill>
              </a:rPr>
              <a:t>Genomför pilot med en kommun, region eller infrastrukturföretag.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1234440" y="4178808"/>
            <a:ext cx="9326880" cy="0"/>
          </a:xfrm>
          <a:prstGeom prst="line">
            <a:avLst/>
          </a:prstGeom>
          <a:noFill/>
          <a:ln w="12700">
            <a:solidFill>
              <a:srgbClr val="284866">
                <a:alpha val="65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14400" y="3959352"/>
            <a:ext cx="457200" cy="457200"/>
          </a:xfrm>
          <a:prstGeom prst="ellipse">
            <a:avLst/>
          </a:prstGeom>
          <a:solidFill>
            <a:srgbClr val="58C7F3"/>
          </a:solidFill>
          <a:ln w="10160">
            <a:solidFill>
              <a:srgbClr val="A6F0F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00200" y="3904488"/>
            <a:ext cx="1097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6F0FF"/>
                </a:solidFill>
              </a:rPr>
              <a:t>6–9 mån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2880360" y="38862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Bevis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4846320" y="3904488"/>
            <a:ext cx="5989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AAB7C7"/>
                </a:solidFill>
              </a:rPr>
              <a:t>Mät effekt: snabbare lägesbild, bättre prioritering, tydlig ROI.</a:t>
            </a:r>
            <a:endParaRPr lang="en-US" sz="1250" dirty="0"/>
          </a:p>
        </p:txBody>
      </p:sp>
      <p:sp>
        <p:nvSpPr>
          <p:cNvPr id="34" name="Shape 32"/>
          <p:cNvSpPr/>
          <p:nvPr/>
        </p:nvSpPr>
        <p:spPr>
          <a:xfrm>
            <a:off x="1234440" y="5230368"/>
            <a:ext cx="9326880" cy="0"/>
          </a:xfrm>
          <a:prstGeom prst="line">
            <a:avLst/>
          </a:prstGeom>
          <a:noFill/>
          <a:ln w="12700">
            <a:solidFill>
              <a:srgbClr val="284866">
                <a:alpha val="6500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914400" y="5010912"/>
            <a:ext cx="457200" cy="457200"/>
          </a:xfrm>
          <a:prstGeom prst="ellipse">
            <a:avLst/>
          </a:prstGeom>
          <a:solidFill>
            <a:srgbClr val="58C7F3"/>
          </a:solidFill>
          <a:ln w="10160">
            <a:solidFill>
              <a:srgbClr val="A6F0F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600200" y="4956048"/>
            <a:ext cx="1097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6F0FF"/>
                </a:solidFill>
              </a:rPr>
              <a:t>9–12 mån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2880360" y="49377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F8FC"/>
                </a:solidFill>
              </a:rPr>
              <a:t>Skala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4846320" y="4956048"/>
            <a:ext cx="5989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AAB7C7"/>
                </a:solidFill>
              </a:rPr>
              <a:t>Paketera vertikal lösning och sälj fler piloter.</a:t>
            </a:r>
            <a:endParaRPr lang="en-US" sz="1250" dirty="0"/>
          </a:p>
        </p:txBody>
      </p:sp>
      <p:sp>
        <p:nvSpPr>
          <p:cNvPr id="39" name="Text 37"/>
          <p:cNvSpPr/>
          <p:nvPr/>
        </p:nvSpPr>
        <p:spPr>
          <a:xfrm>
            <a:off x="502920" y="644652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AB7C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Arctic Signal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502920" y="6309360"/>
            <a:ext cx="11155680" cy="0"/>
          </a:xfrm>
          <a:prstGeom prst="line">
            <a:avLst/>
          </a:prstGeom>
          <a:noFill/>
          <a:ln w="6350">
            <a:solidFill>
              <a:srgbClr val="284866">
                <a:alpha val="55000"/>
              </a:srgbClr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1155680" y="644652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AAB7C7"/>
                </a:solidFill>
              </a:rPr>
              <a:t>09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Arctic Signal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Arctic Signal Pitch Deck</dc:title>
  <dc:subject>Enkel pitch deck för Arctic Signal</dc:subject>
  <dc:creator>OpenAI</dc:creator>
  <cp:lastModifiedBy>OpenAI</cp:lastModifiedBy>
  <cp:revision>1</cp:revision>
  <dcterms:created xsi:type="dcterms:W3CDTF">2026-04-29T19:02:17Z</dcterms:created>
  <dcterms:modified xsi:type="dcterms:W3CDTF">2026-04-29T19:02:17Z</dcterms:modified>
</cp:coreProperties>
</file>